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59" r:id="rId7"/>
    <p:sldId id="260"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BC09-47A9-47A5-B5DC-57F45FA6D3A5}"/>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94D21F8D-3B71-447A-A6D4-2CA518217B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82C21A57-E9E3-4D94-A8A0-6D911E64A5F8}"/>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8AA3357C-EA78-4A40-982F-C8EE40739A46}"/>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EFAE1C16-ED72-4A81-98CE-4736FBE38191}"/>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914483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055A1-B31C-4E11-888C-2BF42F06F79F}"/>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CC9B4BE7-5409-4E64-B243-E121B7B8B41F}"/>
              </a:ext>
            </a:extLst>
          </p:cNvPr>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344AFC56-FFF6-40F7-91E9-4ABDBD6C8795}"/>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47DD8367-1A82-47A1-8630-105DB03FEFDD}"/>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26359322-959F-47C2-89FB-D5663D677ECC}"/>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343269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6082E6-D5EC-48EA-89ED-89FCFE637C95}"/>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F7A763B1-6838-400F-AE24-FE35ACB36AFE}"/>
              </a:ext>
            </a:extLst>
          </p:cNvPr>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4EA8B943-67A4-4A29-A4BC-4890F5D11EBE}"/>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C1231EA2-4F0C-46B9-A753-0F86141B01E7}"/>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56A1A689-68DC-4A5B-8D7E-C1067D1A3FDE}"/>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2866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50F8-5270-4A50-8377-E09AA3BF7DB9}"/>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64DF264F-368B-4C97-8BD4-43511AD6488E}"/>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C84222A2-FF61-41A1-8961-06C573939C5C}"/>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AF9A5F04-D32A-4988-A36D-A8874FFC8801}"/>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2D61DA2D-2DF5-42AD-9A78-D21A18D84266}"/>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9546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F2761-AC5B-464B-AD3D-B868C96D628E}"/>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67B51CA9-F24D-4EF1-85B5-CF62304A6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2510AB91-EC35-478E-8342-506F78A59695}"/>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D1C30378-5F19-4A86-8780-CB3BA29264F0}"/>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6D415592-97D9-4170-B053-F76790572079}"/>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319498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C0173-6DBD-493C-8EE8-9348FC9F37DF}"/>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DBF415EF-EC89-4937-9D4A-26CE72D88DA3}"/>
              </a:ext>
            </a:extLst>
          </p:cNvPr>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95418766-F182-4B52-AAFE-870DEFC3855D}"/>
              </a:ext>
            </a:extLst>
          </p:cNvPr>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E2CC672B-C8BF-45F2-AF07-9453CD646337}"/>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6" name="Footer Placeholder 5">
            <a:extLst>
              <a:ext uri="{FF2B5EF4-FFF2-40B4-BE49-F238E27FC236}">
                <a16:creationId xmlns:a16="http://schemas.microsoft.com/office/drawing/2014/main" id="{213E57A9-D1D1-446E-A4A0-50112CB64D11}"/>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E2C56DCA-9EA1-49F3-8643-9408B2768FE8}"/>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232103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D250-3F00-4204-9959-E98E5253A596}"/>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085024CA-B5E0-4185-966D-343890CC7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66240952-76C6-43AF-A98D-90F77C25E928}"/>
              </a:ext>
            </a:extLst>
          </p:cNvPr>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4091F5F1-D937-4C1C-8C28-D9BA90B722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B42EF76A-AB75-44B8-8C62-1B8B877FC7DF}"/>
              </a:ext>
            </a:extLst>
          </p:cNvPr>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182C8C60-8C97-4F11-B1BC-D9C19B5EA2F8}"/>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8" name="Footer Placeholder 7">
            <a:extLst>
              <a:ext uri="{FF2B5EF4-FFF2-40B4-BE49-F238E27FC236}">
                <a16:creationId xmlns:a16="http://schemas.microsoft.com/office/drawing/2014/main" id="{B560DC24-E966-4833-AA77-39AE7063642B}"/>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5484AD76-4DC3-4EA5-8EF1-5375FFEA7371}"/>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19231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C13B-D2A3-45A7-9A14-264BF8D4E80C}"/>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AC249CA0-35F6-4E6C-9828-9E6B05FE3534}"/>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4" name="Footer Placeholder 3">
            <a:extLst>
              <a:ext uri="{FF2B5EF4-FFF2-40B4-BE49-F238E27FC236}">
                <a16:creationId xmlns:a16="http://schemas.microsoft.com/office/drawing/2014/main" id="{45463BCF-1172-4B09-9497-B2F727721F6B}"/>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F1180A01-05F6-4281-A9FA-00697A6D1138}"/>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160460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869C8F-4E13-499E-A639-5AC55B965A47}"/>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3" name="Footer Placeholder 2">
            <a:extLst>
              <a:ext uri="{FF2B5EF4-FFF2-40B4-BE49-F238E27FC236}">
                <a16:creationId xmlns:a16="http://schemas.microsoft.com/office/drawing/2014/main" id="{359D2FCF-631B-42AF-85DB-EDE3BBE2888B}"/>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415918E3-4DBF-4F28-B9A1-42B72CEE42FC}"/>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131081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EC22A-43AA-4A63-B731-D6F17C3B8B34}"/>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6CD7F77E-5C9D-4854-BC7B-D877F9A5B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DAE87708-1D1F-42A6-B8A2-EB6DBBB45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E0F9D638-920F-4C5A-94FC-377D40B50208}"/>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6" name="Footer Placeholder 5">
            <a:extLst>
              <a:ext uri="{FF2B5EF4-FFF2-40B4-BE49-F238E27FC236}">
                <a16:creationId xmlns:a16="http://schemas.microsoft.com/office/drawing/2014/main" id="{DB19EC4C-2ADA-4EF5-BB3B-131AB75F327C}"/>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A6882431-9A3F-409B-BDA8-0628EF680602}"/>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3116406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EBE1F-A805-4A3C-B9A9-18EF43102689}"/>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2F76EA5B-360A-4192-851E-273BDB3C8D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19CD7635-CB57-4DFE-AF88-70B7D9D15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50AD067E-6869-44E7-BDD6-6184FB8FAEFC}"/>
              </a:ext>
            </a:extLst>
          </p:cNvPr>
          <p:cNvSpPr>
            <a:spLocks noGrp="1"/>
          </p:cNvSpPr>
          <p:nvPr>
            <p:ph type="dt" sz="half" idx="10"/>
          </p:nvPr>
        </p:nvSpPr>
        <p:spPr/>
        <p:txBody>
          <a:bodyPr/>
          <a:lstStyle/>
          <a:p>
            <a:fld id="{3CE51434-4096-4678-B8B2-C243550F39EE}" type="datetimeFigureOut">
              <a:rPr lang="zh-CN" altLang="en-US" smtClean="0"/>
              <a:t>2022/9/20</a:t>
            </a:fld>
            <a:endParaRPr lang="zh-CN" altLang="en-US"/>
          </a:p>
        </p:txBody>
      </p:sp>
      <p:sp>
        <p:nvSpPr>
          <p:cNvPr id="6" name="Footer Placeholder 5">
            <a:extLst>
              <a:ext uri="{FF2B5EF4-FFF2-40B4-BE49-F238E27FC236}">
                <a16:creationId xmlns:a16="http://schemas.microsoft.com/office/drawing/2014/main" id="{31480DA8-61EB-463E-9AEF-0AEB022E42D9}"/>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B5EB3CDF-C1DF-4F8E-A850-7B3909E1D8D2}"/>
              </a:ext>
            </a:extLst>
          </p:cNvPr>
          <p:cNvSpPr>
            <a:spLocks noGrp="1"/>
          </p:cNvSpPr>
          <p:nvPr>
            <p:ph type="sldNum" sz="quarter" idx="12"/>
          </p:nvPr>
        </p:nvSpPr>
        <p:spPr/>
        <p:txBody>
          <a:body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317965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333E13-2819-49B5-97AB-CD61FF1D70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84F6023A-A9AA-46E5-9805-7FE6CB9CF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6258C1CF-219F-4057-91D3-7F434905A7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51434-4096-4678-B8B2-C243550F39EE}" type="datetimeFigureOut">
              <a:rPr lang="zh-CN" altLang="en-US" smtClean="0"/>
              <a:t>2022/9/20</a:t>
            </a:fld>
            <a:endParaRPr lang="zh-CN" altLang="en-US"/>
          </a:p>
        </p:txBody>
      </p:sp>
      <p:sp>
        <p:nvSpPr>
          <p:cNvPr id="5" name="Footer Placeholder 4">
            <a:extLst>
              <a:ext uri="{FF2B5EF4-FFF2-40B4-BE49-F238E27FC236}">
                <a16:creationId xmlns:a16="http://schemas.microsoft.com/office/drawing/2014/main" id="{2BCF6378-59C5-4E5D-8875-7CE9EE365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a:extLst>
              <a:ext uri="{FF2B5EF4-FFF2-40B4-BE49-F238E27FC236}">
                <a16:creationId xmlns:a16="http://schemas.microsoft.com/office/drawing/2014/main" id="{68AA87B5-1F12-4746-89F7-3386B6EEA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ECFE6-8EBA-4D66-8AE7-CF8F57DA7CE6}" type="slidenum">
              <a:rPr lang="zh-CN" altLang="en-US" smtClean="0"/>
              <a:t>‹#›</a:t>
            </a:fld>
            <a:endParaRPr lang="zh-CN" altLang="en-US"/>
          </a:p>
        </p:txBody>
      </p:sp>
    </p:spTree>
    <p:extLst>
      <p:ext uri="{BB962C8B-B14F-4D97-AF65-F5344CB8AC3E}">
        <p14:creationId xmlns:p14="http://schemas.microsoft.com/office/powerpoint/2010/main" val="183940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fachina.org/" TargetMode="External"/><Relationship Id="rId2" Type="http://schemas.openxmlformats.org/officeDocument/2006/relationships/hyperlink" Target="http://www.sac.net.c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7C3B401-C66B-4763-B569-9E9A9C1B62E6}"/>
              </a:ext>
            </a:extLst>
          </p:cNvPr>
          <p:cNvSpPr/>
          <p:nvPr/>
        </p:nvSpPr>
        <p:spPr>
          <a:xfrm>
            <a:off x="2881745" y="1438709"/>
            <a:ext cx="6696364" cy="1856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a:t>非法证券活动</a:t>
            </a:r>
          </a:p>
        </p:txBody>
      </p:sp>
      <p:sp>
        <p:nvSpPr>
          <p:cNvPr id="5" name="Rectangle: Rounded Corners 4">
            <a:extLst>
              <a:ext uri="{FF2B5EF4-FFF2-40B4-BE49-F238E27FC236}">
                <a16:creationId xmlns:a16="http://schemas.microsoft.com/office/drawing/2014/main" id="{2D61400F-DB8E-4AB5-A8C7-46377AEF6D29}"/>
              </a:ext>
            </a:extLst>
          </p:cNvPr>
          <p:cNvSpPr/>
          <p:nvPr/>
        </p:nvSpPr>
        <p:spPr>
          <a:xfrm>
            <a:off x="2948420" y="4040477"/>
            <a:ext cx="2558473" cy="43627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a:p>
          <a:p>
            <a:pPr marL="285750" indent="-285750" algn="ctr">
              <a:buFont typeface="Arial" panose="020B0604020202020204" pitchFamily="34" charset="0"/>
              <a:buChar char="•"/>
            </a:pPr>
            <a:r>
              <a:rPr lang="zh-CN" altLang="en-US" b="1" dirty="0"/>
              <a:t>非法证券活动定义</a:t>
            </a:r>
          </a:p>
          <a:p>
            <a:pPr algn="ctr"/>
            <a:endParaRPr lang="zh-CN" altLang="en-US" b="1" dirty="0"/>
          </a:p>
        </p:txBody>
      </p:sp>
      <p:sp>
        <p:nvSpPr>
          <p:cNvPr id="6" name="Rectangle: Rounded Corners 5">
            <a:extLst>
              <a:ext uri="{FF2B5EF4-FFF2-40B4-BE49-F238E27FC236}">
                <a16:creationId xmlns:a16="http://schemas.microsoft.com/office/drawing/2014/main" id="{2CC24D3D-BCCE-4F65-A394-457D90B5C724}"/>
              </a:ext>
            </a:extLst>
          </p:cNvPr>
          <p:cNvSpPr/>
          <p:nvPr/>
        </p:nvSpPr>
        <p:spPr>
          <a:xfrm>
            <a:off x="2948420" y="4785304"/>
            <a:ext cx="2558473" cy="43627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zh-CN" altLang="en-US" b="1" dirty="0"/>
              <a:t>非法证券活动形式</a:t>
            </a:r>
          </a:p>
        </p:txBody>
      </p:sp>
      <p:sp>
        <p:nvSpPr>
          <p:cNvPr id="7" name="Rectangle: Rounded Corners 6">
            <a:extLst>
              <a:ext uri="{FF2B5EF4-FFF2-40B4-BE49-F238E27FC236}">
                <a16:creationId xmlns:a16="http://schemas.microsoft.com/office/drawing/2014/main" id="{D0BC193E-31E3-4148-AD74-105B4196B2D7}"/>
              </a:ext>
            </a:extLst>
          </p:cNvPr>
          <p:cNvSpPr/>
          <p:nvPr/>
        </p:nvSpPr>
        <p:spPr>
          <a:xfrm>
            <a:off x="6685109" y="4040476"/>
            <a:ext cx="3015673" cy="43627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a:p>
          <a:p>
            <a:pPr marL="285750" indent="-285750" algn="ctr">
              <a:buFont typeface="Arial" panose="020B0604020202020204" pitchFamily="34" charset="0"/>
              <a:buChar char="•"/>
            </a:pPr>
            <a:r>
              <a:rPr lang="zh-CN" altLang="en-US" b="1" dirty="0"/>
              <a:t>非法证券活动传播方式</a:t>
            </a:r>
          </a:p>
          <a:p>
            <a:pPr algn="ctr"/>
            <a:endParaRPr lang="zh-CN" altLang="en-US" b="1" dirty="0"/>
          </a:p>
        </p:txBody>
      </p:sp>
      <p:sp>
        <p:nvSpPr>
          <p:cNvPr id="8" name="Rectangle: Rounded Corners 7">
            <a:extLst>
              <a:ext uri="{FF2B5EF4-FFF2-40B4-BE49-F238E27FC236}">
                <a16:creationId xmlns:a16="http://schemas.microsoft.com/office/drawing/2014/main" id="{4EC63E21-8E2F-46C3-8FBF-6C9CCB07E804}"/>
              </a:ext>
            </a:extLst>
          </p:cNvPr>
          <p:cNvSpPr/>
          <p:nvPr/>
        </p:nvSpPr>
        <p:spPr>
          <a:xfrm>
            <a:off x="6685109" y="4785304"/>
            <a:ext cx="3015673" cy="43627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zh-CN" altLang="en-US" b="1" dirty="0"/>
              <a:t>侵害后的处理方式</a:t>
            </a:r>
          </a:p>
        </p:txBody>
      </p:sp>
    </p:spTree>
    <p:extLst>
      <p:ext uri="{BB962C8B-B14F-4D97-AF65-F5344CB8AC3E}">
        <p14:creationId xmlns:p14="http://schemas.microsoft.com/office/powerpoint/2010/main" val="1449408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91546F-2EC8-402F-9ADF-7AF3E65C16A1}"/>
              </a:ext>
            </a:extLst>
          </p:cNvPr>
          <p:cNvSpPr/>
          <p:nvPr/>
        </p:nvSpPr>
        <p:spPr>
          <a:xfrm>
            <a:off x="1089889" y="706438"/>
            <a:ext cx="2767735" cy="86518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b="1" dirty="0"/>
          </a:p>
          <a:p>
            <a:pPr algn="ctr"/>
            <a:r>
              <a:rPr lang="zh-CN" altLang="en-US" sz="2000" b="1" dirty="0"/>
              <a:t>非法证券活动定义</a:t>
            </a:r>
          </a:p>
          <a:p>
            <a:pPr algn="ctr"/>
            <a:endParaRPr lang="zh-CN" altLang="en-US" b="1" dirty="0"/>
          </a:p>
        </p:txBody>
      </p:sp>
      <p:sp>
        <p:nvSpPr>
          <p:cNvPr id="7" name="Rectangle: Rounded Corners 6">
            <a:extLst>
              <a:ext uri="{FF2B5EF4-FFF2-40B4-BE49-F238E27FC236}">
                <a16:creationId xmlns:a16="http://schemas.microsoft.com/office/drawing/2014/main" id="{7FEE2CD7-F5ED-43AD-ABED-123380B9D27D}"/>
              </a:ext>
            </a:extLst>
          </p:cNvPr>
          <p:cNvSpPr/>
          <p:nvPr/>
        </p:nvSpPr>
        <p:spPr>
          <a:xfrm>
            <a:off x="1089890" y="2003700"/>
            <a:ext cx="10216285" cy="107287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rgbClr val="000000"/>
                </a:solidFill>
                <a:latin typeface="Arial" panose="020B0604020202020204" pitchFamily="34" charset="0"/>
              </a:rPr>
              <a:t>        </a:t>
            </a:r>
            <a:r>
              <a:rPr lang="zh-CN" altLang="en-US" b="1" dirty="0">
                <a:solidFill>
                  <a:srgbClr val="000000"/>
                </a:solidFill>
                <a:latin typeface="仿宋" panose="02010609060101010101" pitchFamily="49" charset="-122"/>
                <a:ea typeface="仿宋" panose="02010609060101010101" pitchFamily="49" charset="-122"/>
              </a:rPr>
              <a:t>非法证券活动</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是指违反</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证券法</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等法律行政法规的规定</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未经有权机关批准</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擅自公开发行证券</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设立证券交易场所或者证券公司</a:t>
            </a:r>
            <a:r>
              <a:rPr lang="en-US" altLang="zh-CN" b="1" dirty="0">
                <a:solidFill>
                  <a:srgbClr val="000000"/>
                </a:solidFill>
                <a:latin typeface="仿宋" panose="02010609060101010101" pitchFamily="49" charset="-122"/>
                <a:ea typeface="仿宋" panose="02010609060101010101" pitchFamily="49" charset="-122"/>
              </a:rPr>
              <a:t>,</a:t>
            </a:r>
            <a:r>
              <a:rPr lang="zh-CN" altLang="en-US" b="1" dirty="0">
                <a:solidFill>
                  <a:srgbClr val="000000"/>
                </a:solidFill>
                <a:latin typeface="仿宋" panose="02010609060101010101" pitchFamily="49" charset="-122"/>
                <a:ea typeface="仿宋" panose="02010609060101010101" pitchFamily="49" charset="-122"/>
              </a:rPr>
              <a:t>或者从事证券经纪、证券承销、证券投资咨询等证券业务的行为。</a:t>
            </a:r>
          </a:p>
        </p:txBody>
      </p:sp>
      <p:sp>
        <p:nvSpPr>
          <p:cNvPr id="10" name="TextBox 9">
            <a:extLst>
              <a:ext uri="{FF2B5EF4-FFF2-40B4-BE49-F238E27FC236}">
                <a16:creationId xmlns:a16="http://schemas.microsoft.com/office/drawing/2014/main" id="{ABBC54C5-47D0-4070-A145-9A67B862F453}"/>
              </a:ext>
            </a:extLst>
          </p:cNvPr>
          <p:cNvSpPr txBox="1"/>
          <p:nvPr/>
        </p:nvSpPr>
        <p:spPr>
          <a:xfrm>
            <a:off x="1254700" y="3429000"/>
            <a:ext cx="9851449"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b="0" i="0" dirty="0">
                <a:solidFill>
                  <a:srgbClr val="333333"/>
                </a:solidFill>
                <a:effectLst/>
                <a:latin typeface="仿宋" panose="02010609060101010101" pitchFamily="49" charset="-122"/>
                <a:ea typeface="仿宋" panose="02010609060101010101" pitchFamily="49" charset="-122"/>
              </a:rPr>
              <a:t>公开发行证券，必须符合法律、行政法规规定的条件，并依法报经国务院证券监督管理机构或者国务院授权的部门注册。未经依法注册，任何单位和个人不得公开发行证券。</a:t>
            </a:r>
            <a:endParaRPr lang="zh-CN" altLang="en-US" dirty="0">
              <a:latin typeface="仿宋" panose="02010609060101010101" pitchFamily="49" charset="-122"/>
              <a:ea typeface="仿宋" panose="02010609060101010101" pitchFamily="49" charset="-122"/>
            </a:endParaRPr>
          </a:p>
        </p:txBody>
      </p:sp>
      <p:sp>
        <p:nvSpPr>
          <p:cNvPr id="11" name="TextBox 10">
            <a:extLst>
              <a:ext uri="{FF2B5EF4-FFF2-40B4-BE49-F238E27FC236}">
                <a16:creationId xmlns:a16="http://schemas.microsoft.com/office/drawing/2014/main" id="{26E9C689-EAE2-4890-961A-0D60BBA4F813}"/>
              </a:ext>
            </a:extLst>
          </p:cNvPr>
          <p:cNvSpPr txBox="1"/>
          <p:nvPr/>
        </p:nvSpPr>
        <p:spPr>
          <a:xfrm>
            <a:off x="1254700" y="4427756"/>
            <a:ext cx="9851449" cy="646331"/>
          </a:xfrm>
          <a:prstGeom prst="rect">
            <a:avLst/>
          </a:prstGeom>
          <a:noFill/>
        </p:spPr>
        <p:txBody>
          <a:bodyPr wrap="square" rtlCol="0">
            <a:spAutoFit/>
          </a:bodyPr>
          <a:lstStyle/>
          <a:p>
            <a:pPr marL="285750" indent="-285750">
              <a:buFont typeface="Arial" panose="020B0604020202020204" pitchFamily="34" charset="0"/>
              <a:buChar char="•"/>
            </a:pPr>
            <a:r>
              <a:rPr lang="zh-CN" altLang="en-US" b="0" i="0" dirty="0">
                <a:solidFill>
                  <a:srgbClr val="333333"/>
                </a:solidFill>
                <a:effectLst/>
                <a:latin typeface="仿宋" panose="02010609060101010101" pitchFamily="49" charset="-122"/>
                <a:ea typeface="仿宋" panose="02010609060101010101" pitchFamily="49" charset="-122"/>
              </a:rPr>
              <a:t>设立证券公司，必须经国务院证券监督管理机构批准，未经批准，任何单位和个人不得以证券公司名义开展证券业务活动。</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09767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91546F-2EC8-402F-9ADF-7AF3E65C16A1}"/>
              </a:ext>
            </a:extLst>
          </p:cNvPr>
          <p:cNvSpPr/>
          <p:nvPr/>
        </p:nvSpPr>
        <p:spPr>
          <a:xfrm>
            <a:off x="1089889" y="706438"/>
            <a:ext cx="3148735" cy="8491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非法证券活动表现形式</a:t>
            </a:r>
          </a:p>
        </p:txBody>
      </p:sp>
      <p:sp>
        <p:nvSpPr>
          <p:cNvPr id="7" name="Rectangle: Rounded Corners 6">
            <a:extLst>
              <a:ext uri="{FF2B5EF4-FFF2-40B4-BE49-F238E27FC236}">
                <a16:creationId xmlns:a16="http://schemas.microsoft.com/office/drawing/2014/main" id="{7FEE2CD7-F5ED-43AD-ABED-123380B9D27D}"/>
              </a:ext>
            </a:extLst>
          </p:cNvPr>
          <p:cNvSpPr/>
          <p:nvPr/>
        </p:nvSpPr>
        <p:spPr>
          <a:xfrm>
            <a:off x="1072859" y="1849575"/>
            <a:ext cx="9930535"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dirty="0">
                <a:solidFill>
                  <a:srgbClr val="000000"/>
                </a:solidFill>
                <a:latin typeface="Arial" panose="020B0604020202020204" pitchFamily="34" charset="0"/>
              </a:rPr>
              <a:t>某些公司通过编造即将在境内外上市或股票发行未获得政府部门批准等虚假信息，诱骗社会公众购买所谓原始股</a:t>
            </a:r>
          </a:p>
        </p:txBody>
      </p:sp>
      <p:sp>
        <p:nvSpPr>
          <p:cNvPr id="5" name="Rectangle: Rounded Corners 4">
            <a:extLst>
              <a:ext uri="{FF2B5EF4-FFF2-40B4-BE49-F238E27FC236}">
                <a16:creationId xmlns:a16="http://schemas.microsoft.com/office/drawing/2014/main" id="{6CDDE221-8CD7-476F-8628-35706CFE5A5E}"/>
              </a:ext>
            </a:extLst>
          </p:cNvPr>
          <p:cNvSpPr/>
          <p:nvPr/>
        </p:nvSpPr>
        <p:spPr>
          <a:xfrm>
            <a:off x="1072859" y="3083064"/>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某些不法分子以证券投资为名，以高额回报为诱饵，诈骗群众钱财</a:t>
            </a:r>
            <a:endParaRPr lang="zh-CN" altLang="en-US" dirty="0">
              <a:solidFill>
                <a:schemeClr val="bg1"/>
              </a:solidFill>
              <a:latin typeface="+mn-ea"/>
            </a:endParaRPr>
          </a:p>
        </p:txBody>
      </p:sp>
      <p:sp>
        <p:nvSpPr>
          <p:cNvPr id="6" name="Rectangle: Rounded Corners 5">
            <a:extLst>
              <a:ext uri="{FF2B5EF4-FFF2-40B4-BE49-F238E27FC236}">
                <a16:creationId xmlns:a16="http://schemas.microsoft.com/office/drawing/2014/main" id="{6D9CB280-44DC-4561-B7C3-562C3FF615FF}"/>
              </a:ext>
            </a:extLst>
          </p:cNvPr>
          <p:cNvSpPr/>
          <p:nvPr/>
        </p:nvSpPr>
        <p:spPr>
          <a:xfrm>
            <a:off x="1072859" y="4316553"/>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非法中介机构以“投资咨询机构”“产权经纪公司”“外国资本公司或投资公司驻华代表处”等名义，未经法定机关批准，向社会公众非法买卖或代理买卖未上市公司股票</a:t>
            </a:r>
            <a:endParaRPr lang="zh-CN" altLang="en-US" dirty="0">
              <a:solidFill>
                <a:schemeClr val="bg1"/>
              </a:solidFill>
              <a:latin typeface="+mn-ea"/>
            </a:endParaRPr>
          </a:p>
        </p:txBody>
      </p:sp>
      <p:sp>
        <p:nvSpPr>
          <p:cNvPr id="8" name="Rectangle: Rounded Corners 7">
            <a:extLst>
              <a:ext uri="{FF2B5EF4-FFF2-40B4-BE49-F238E27FC236}">
                <a16:creationId xmlns:a16="http://schemas.microsoft.com/office/drawing/2014/main" id="{16370A4B-FA50-4800-8129-6BD3D98FD229}"/>
              </a:ext>
            </a:extLst>
          </p:cNvPr>
          <p:cNvSpPr/>
          <p:nvPr/>
        </p:nvSpPr>
        <p:spPr>
          <a:xfrm>
            <a:off x="1072859" y="5550042"/>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非法中介机构或个人，假冒证券公司分支机构名义，非法从事证券业务</a:t>
            </a:r>
            <a:endParaRPr lang="zh-CN" altLang="en-US" dirty="0">
              <a:solidFill>
                <a:schemeClr val="bg1"/>
              </a:solidFill>
              <a:latin typeface="+mn-ea"/>
            </a:endParaRPr>
          </a:p>
        </p:txBody>
      </p:sp>
    </p:spTree>
    <p:extLst>
      <p:ext uri="{BB962C8B-B14F-4D97-AF65-F5344CB8AC3E}">
        <p14:creationId xmlns:p14="http://schemas.microsoft.com/office/powerpoint/2010/main" val="312176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91546F-2EC8-402F-9ADF-7AF3E65C16A1}"/>
              </a:ext>
            </a:extLst>
          </p:cNvPr>
          <p:cNvSpPr/>
          <p:nvPr/>
        </p:nvSpPr>
        <p:spPr>
          <a:xfrm>
            <a:off x="1089889" y="706438"/>
            <a:ext cx="3148735" cy="8491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非法证券活动表现形式</a:t>
            </a:r>
          </a:p>
        </p:txBody>
      </p:sp>
      <p:sp>
        <p:nvSpPr>
          <p:cNvPr id="7" name="Rectangle: Rounded Corners 6">
            <a:extLst>
              <a:ext uri="{FF2B5EF4-FFF2-40B4-BE49-F238E27FC236}">
                <a16:creationId xmlns:a16="http://schemas.microsoft.com/office/drawing/2014/main" id="{7FEE2CD7-F5ED-43AD-ABED-123380B9D27D}"/>
              </a:ext>
            </a:extLst>
          </p:cNvPr>
          <p:cNvSpPr/>
          <p:nvPr/>
        </p:nvSpPr>
        <p:spPr>
          <a:xfrm>
            <a:off x="1089888" y="2022542"/>
            <a:ext cx="9930535"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dirty="0">
                <a:solidFill>
                  <a:srgbClr val="000000"/>
                </a:solidFill>
                <a:latin typeface="Arial" panose="020B0604020202020204" pitchFamily="34" charset="0"/>
              </a:rPr>
              <a:t>使用虚构的证券公司名称发布非法证券活动信息，招揽会员或客户，提供证券投资分析、预测，变相从事非法证券投资咨询业务，收取服务费</a:t>
            </a:r>
          </a:p>
        </p:txBody>
      </p:sp>
      <p:sp>
        <p:nvSpPr>
          <p:cNvPr id="5" name="Rectangle: Rounded Corners 4">
            <a:extLst>
              <a:ext uri="{FF2B5EF4-FFF2-40B4-BE49-F238E27FC236}">
                <a16:creationId xmlns:a16="http://schemas.microsoft.com/office/drawing/2014/main" id="{6CDDE221-8CD7-476F-8628-35706CFE5A5E}"/>
              </a:ext>
            </a:extLst>
          </p:cNvPr>
          <p:cNvSpPr/>
          <p:nvPr/>
        </p:nvSpPr>
        <p:spPr>
          <a:xfrm>
            <a:off x="1089889" y="3538746"/>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dirty="0">
                <a:solidFill>
                  <a:srgbClr val="000000"/>
                </a:solidFill>
                <a:latin typeface="Arial" panose="020B0604020202020204" pitchFamily="34" charset="0"/>
              </a:rPr>
              <a:t>以“内幕消息”哄骗投资者，以“荐股软件”形式，骗取投资者信任，吸引投资者关注</a:t>
            </a:r>
            <a:endParaRPr lang="zh-CN" altLang="en-US" dirty="0">
              <a:solidFill>
                <a:schemeClr val="bg1"/>
              </a:solidFill>
              <a:latin typeface="+mn-ea"/>
            </a:endParaRPr>
          </a:p>
        </p:txBody>
      </p:sp>
      <p:sp>
        <p:nvSpPr>
          <p:cNvPr id="6" name="Rectangle: Rounded Corners 5">
            <a:extLst>
              <a:ext uri="{FF2B5EF4-FFF2-40B4-BE49-F238E27FC236}">
                <a16:creationId xmlns:a16="http://schemas.microsoft.com/office/drawing/2014/main" id="{6D9CB280-44DC-4561-B7C3-562C3FF615FF}"/>
              </a:ext>
            </a:extLst>
          </p:cNvPr>
          <p:cNvSpPr/>
          <p:nvPr/>
        </p:nvSpPr>
        <p:spPr>
          <a:xfrm>
            <a:off x="1089889" y="5054950"/>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dirty="0">
                <a:solidFill>
                  <a:schemeClr val="tx1"/>
                </a:solidFill>
                <a:latin typeface="+mn-ea"/>
              </a:rPr>
              <a:t>以高额回报为诱饵，直接代替客户进行操作，承诺收益分成</a:t>
            </a:r>
          </a:p>
        </p:txBody>
      </p:sp>
    </p:spTree>
    <p:extLst>
      <p:ext uri="{BB962C8B-B14F-4D97-AF65-F5344CB8AC3E}">
        <p14:creationId xmlns:p14="http://schemas.microsoft.com/office/powerpoint/2010/main" val="105385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91546F-2EC8-402F-9ADF-7AF3E65C16A1}"/>
              </a:ext>
            </a:extLst>
          </p:cNvPr>
          <p:cNvSpPr/>
          <p:nvPr/>
        </p:nvSpPr>
        <p:spPr>
          <a:xfrm>
            <a:off x="1089889" y="706438"/>
            <a:ext cx="3148735" cy="8491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非法证券活动传播方式</a:t>
            </a:r>
          </a:p>
        </p:txBody>
      </p:sp>
      <p:sp>
        <p:nvSpPr>
          <p:cNvPr id="7" name="Rectangle: Rounded Corners 6">
            <a:extLst>
              <a:ext uri="{FF2B5EF4-FFF2-40B4-BE49-F238E27FC236}">
                <a16:creationId xmlns:a16="http://schemas.microsoft.com/office/drawing/2014/main" id="{7FEE2CD7-F5ED-43AD-ABED-123380B9D27D}"/>
              </a:ext>
            </a:extLst>
          </p:cNvPr>
          <p:cNvSpPr/>
          <p:nvPr/>
        </p:nvSpPr>
        <p:spPr>
          <a:xfrm>
            <a:off x="1072859" y="1849575"/>
            <a:ext cx="9930535"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通过设立网站</a:t>
            </a:r>
            <a:r>
              <a:rPr lang="en-US" altLang="zh-CN" b="0" i="0" dirty="0">
                <a:solidFill>
                  <a:srgbClr val="000000"/>
                </a:solidFill>
                <a:effectLst/>
                <a:latin typeface="Arial" panose="020B0604020202020204" pitchFamily="34" charset="0"/>
              </a:rPr>
              <a:t>,</a:t>
            </a:r>
            <a:r>
              <a:rPr lang="zh-CN" altLang="en-US" b="0" i="0" dirty="0">
                <a:solidFill>
                  <a:srgbClr val="000000"/>
                </a:solidFill>
                <a:effectLst/>
                <a:latin typeface="Arial" panose="020B0604020202020204" pitchFamily="34" charset="0"/>
              </a:rPr>
              <a:t>或者利用门户网站、财经网站、网络论坛、股吧、博客、微博、广告联盟等网络平台</a:t>
            </a:r>
            <a:r>
              <a:rPr lang="en-US" altLang="zh-CN" b="0" i="0" dirty="0">
                <a:solidFill>
                  <a:srgbClr val="000000"/>
                </a:solidFill>
                <a:effectLst/>
                <a:latin typeface="Arial" panose="020B0604020202020204" pitchFamily="34" charset="0"/>
              </a:rPr>
              <a:t>,QQ</a:t>
            </a:r>
            <a:r>
              <a:rPr lang="zh-CN" altLang="en-US" b="0" i="0" dirty="0">
                <a:solidFill>
                  <a:srgbClr val="000000"/>
                </a:solidFill>
                <a:effectLst/>
                <a:latin typeface="Arial" panose="020B0604020202020204" pitchFamily="34" charset="0"/>
              </a:rPr>
              <a:t>、微信等即时通讯软件</a:t>
            </a:r>
            <a:r>
              <a:rPr lang="en-US" altLang="zh-CN" b="0" i="0" dirty="0">
                <a:solidFill>
                  <a:srgbClr val="000000"/>
                </a:solidFill>
                <a:effectLst/>
                <a:latin typeface="Arial" panose="020B0604020202020204" pitchFamily="34" charset="0"/>
              </a:rPr>
              <a:t>,</a:t>
            </a:r>
            <a:r>
              <a:rPr lang="zh-CN" altLang="en-US" b="0" i="0" dirty="0">
                <a:solidFill>
                  <a:srgbClr val="000000"/>
                </a:solidFill>
                <a:effectLst/>
                <a:latin typeface="Arial" panose="020B0604020202020204" pitchFamily="34" charset="0"/>
              </a:rPr>
              <a:t>手机应用软件</a:t>
            </a:r>
            <a:r>
              <a:rPr lang="en-US" altLang="zh-CN" b="0" i="0" dirty="0">
                <a:solidFill>
                  <a:srgbClr val="000000"/>
                </a:solidFill>
                <a:effectLst/>
                <a:latin typeface="Arial" panose="020B0604020202020204" pitchFamily="34" charset="0"/>
              </a:rPr>
              <a:t>,</a:t>
            </a:r>
            <a:r>
              <a:rPr lang="zh-CN" altLang="en-US" b="0" i="0" dirty="0">
                <a:solidFill>
                  <a:srgbClr val="000000"/>
                </a:solidFill>
                <a:effectLst/>
                <a:latin typeface="Arial" panose="020B0604020202020204" pitchFamily="34" charset="0"/>
              </a:rPr>
              <a:t>电子邮件等渠道散布的非法证券活动信息</a:t>
            </a:r>
            <a:endParaRPr lang="zh-CN" altLang="en-US" dirty="0">
              <a:solidFill>
                <a:schemeClr val="bg1"/>
              </a:solidFill>
              <a:latin typeface="+mn-ea"/>
            </a:endParaRPr>
          </a:p>
        </p:txBody>
      </p:sp>
      <p:sp>
        <p:nvSpPr>
          <p:cNvPr id="5" name="Rectangle: Rounded Corners 4">
            <a:extLst>
              <a:ext uri="{FF2B5EF4-FFF2-40B4-BE49-F238E27FC236}">
                <a16:creationId xmlns:a16="http://schemas.microsoft.com/office/drawing/2014/main" id="{6CDDE221-8CD7-476F-8628-35706CFE5A5E}"/>
              </a:ext>
            </a:extLst>
          </p:cNvPr>
          <p:cNvSpPr/>
          <p:nvPr/>
        </p:nvSpPr>
        <p:spPr>
          <a:xfrm>
            <a:off x="1072859" y="3083064"/>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利用广播、电视、报刊、杂志等媒体</a:t>
            </a:r>
            <a:r>
              <a:rPr lang="en-US" altLang="zh-CN" b="0" i="0" dirty="0">
                <a:solidFill>
                  <a:srgbClr val="000000"/>
                </a:solidFill>
                <a:effectLst/>
                <a:latin typeface="Arial" panose="020B0604020202020204" pitchFamily="34" charset="0"/>
              </a:rPr>
              <a:t>,</a:t>
            </a:r>
            <a:r>
              <a:rPr lang="zh-CN" altLang="en-US" b="0" i="0" dirty="0">
                <a:solidFill>
                  <a:srgbClr val="000000"/>
                </a:solidFill>
                <a:effectLst/>
                <a:latin typeface="Arial" panose="020B0604020202020204" pitchFamily="34" charset="0"/>
              </a:rPr>
              <a:t>播出或刊载的非法证券活动信息</a:t>
            </a:r>
            <a:endParaRPr lang="zh-CN" altLang="en-US" dirty="0">
              <a:solidFill>
                <a:schemeClr val="bg1"/>
              </a:solidFill>
              <a:latin typeface="+mn-ea"/>
            </a:endParaRPr>
          </a:p>
        </p:txBody>
      </p:sp>
      <p:sp>
        <p:nvSpPr>
          <p:cNvPr id="6" name="Rectangle: Rounded Corners 5">
            <a:extLst>
              <a:ext uri="{FF2B5EF4-FFF2-40B4-BE49-F238E27FC236}">
                <a16:creationId xmlns:a16="http://schemas.microsoft.com/office/drawing/2014/main" id="{6D9CB280-44DC-4561-B7C3-562C3FF615FF}"/>
              </a:ext>
            </a:extLst>
          </p:cNvPr>
          <p:cNvSpPr/>
          <p:nvPr/>
        </p:nvSpPr>
        <p:spPr>
          <a:xfrm>
            <a:off x="1072859" y="4316553"/>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通过电话、短信、熟人介绍、发传单等方式传播的非法证券活动信息</a:t>
            </a:r>
            <a:endParaRPr lang="zh-CN" altLang="en-US" dirty="0">
              <a:solidFill>
                <a:schemeClr val="bg1"/>
              </a:solidFill>
              <a:latin typeface="+mn-ea"/>
            </a:endParaRPr>
          </a:p>
        </p:txBody>
      </p:sp>
      <p:sp>
        <p:nvSpPr>
          <p:cNvPr id="8" name="Rectangle: Rounded Corners 7">
            <a:extLst>
              <a:ext uri="{FF2B5EF4-FFF2-40B4-BE49-F238E27FC236}">
                <a16:creationId xmlns:a16="http://schemas.microsoft.com/office/drawing/2014/main" id="{16370A4B-FA50-4800-8129-6BD3D98FD229}"/>
              </a:ext>
            </a:extLst>
          </p:cNvPr>
          <p:cNvSpPr/>
          <p:nvPr/>
        </p:nvSpPr>
        <p:spPr>
          <a:xfrm>
            <a:off x="1072859" y="5550042"/>
            <a:ext cx="9930534" cy="93952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zh-CN" altLang="en-US" b="0" i="0" dirty="0">
                <a:solidFill>
                  <a:srgbClr val="000000"/>
                </a:solidFill>
                <a:effectLst/>
                <a:latin typeface="Arial" panose="020B0604020202020204" pitchFamily="34" charset="0"/>
              </a:rPr>
              <a:t>以股民学校、投资者报告会、股市沙龙、专家讲座、学习培训等形式散布的非法证券活动信息等</a:t>
            </a:r>
            <a:endParaRPr lang="zh-CN" altLang="en-US" dirty="0">
              <a:solidFill>
                <a:schemeClr val="bg1"/>
              </a:solidFill>
              <a:latin typeface="+mn-ea"/>
            </a:endParaRPr>
          </a:p>
        </p:txBody>
      </p:sp>
    </p:spTree>
    <p:extLst>
      <p:ext uri="{BB962C8B-B14F-4D97-AF65-F5344CB8AC3E}">
        <p14:creationId xmlns:p14="http://schemas.microsoft.com/office/powerpoint/2010/main" val="396522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E91546F-2EC8-402F-9ADF-7AF3E65C16A1}"/>
              </a:ext>
            </a:extLst>
          </p:cNvPr>
          <p:cNvSpPr/>
          <p:nvPr/>
        </p:nvSpPr>
        <p:spPr>
          <a:xfrm>
            <a:off x="1089890" y="706439"/>
            <a:ext cx="2558473" cy="84613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侵害后的处理方式</a:t>
            </a:r>
          </a:p>
        </p:txBody>
      </p:sp>
      <p:sp>
        <p:nvSpPr>
          <p:cNvPr id="7" name="Rectangle: Rounded Corners 6">
            <a:extLst>
              <a:ext uri="{FF2B5EF4-FFF2-40B4-BE49-F238E27FC236}">
                <a16:creationId xmlns:a16="http://schemas.microsoft.com/office/drawing/2014/main" id="{7FEE2CD7-F5ED-43AD-ABED-123380B9D27D}"/>
              </a:ext>
            </a:extLst>
          </p:cNvPr>
          <p:cNvSpPr/>
          <p:nvPr/>
        </p:nvSpPr>
        <p:spPr>
          <a:xfrm>
            <a:off x="1089890" y="1794150"/>
            <a:ext cx="10416309" cy="351127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tx1"/>
                </a:solidFill>
                <a:latin typeface="Constantia" panose="02030602050306030303" pitchFamily="18" charset="0"/>
              </a:rPr>
              <a:t>根据国家有关规定，非法证券期货活动的查处和善后处理由地方人民政府负责。您的权益受到非法证券期货活动侵害后，为使不法分子及时得到查处，尽可能挽回损失，请在第一时间向当地公安机关报案，或者向当地工商部门、证券监管部门反映。请您妥善保管好合同、汇款单、银行流水等凭证，提供给政府有关部门，以便政府部门查处非法证券期货活动，维护您的权益。</a:t>
            </a:r>
          </a:p>
          <a:p>
            <a:endParaRPr lang="zh-CN" altLang="en-US" dirty="0">
              <a:solidFill>
                <a:schemeClr val="tx1"/>
              </a:solidFill>
              <a:latin typeface="Constantia" panose="02030602050306030303" pitchFamily="18" charset="0"/>
            </a:endParaRPr>
          </a:p>
          <a:p>
            <a:r>
              <a:rPr lang="zh-CN" altLang="en-US" dirty="0">
                <a:solidFill>
                  <a:schemeClr val="tx1"/>
                </a:solidFill>
                <a:latin typeface="Constantia" panose="02030602050306030303" pitchFamily="18" charset="0"/>
              </a:rPr>
              <a:t>在此，特别提醒您，不法分子骗取您的钱财后，往往立刻挥霍一空，或者逃之夭夭，您的损失往往是追不回来的。请您务必保持理性投资心态，珍惜自己的钱财，主动远离非法证券期货活动，谨防上当受骗。</a:t>
            </a:r>
            <a:endParaRPr lang="zh-CN" altLang="en-US" dirty="0">
              <a:solidFill>
                <a:schemeClr val="tx1"/>
              </a:solidFill>
            </a:endParaRPr>
          </a:p>
        </p:txBody>
      </p:sp>
    </p:spTree>
    <p:extLst>
      <p:ext uri="{BB962C8B-B14F-4D97-AF65-F5344CB8AC3E}">
        <p14:creationId xmlns:p14="http://schemas.microsoft.com/office/powerpoint/2010/main" val="352023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7FEE2CD7-F5ED-43AD-ABED-123380B9D27D}"/>
              </a:ext>
            </a:extLst>
          </p:cNvPr>
          <p:cNvSpPr/>
          <p:nvPr/>
        </p:nvSpPr>
        <p:spPr>
          <a:xfrm>
            <a:off x="985115" y="1846821"/>
            <a:ext cx="9606685" cy="93447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b="1" dirty="0">
                <a:solidFill>
                  <a:schemeClr val="bg1"/>
                </a:solidFill>
                <a:latin typeface="Constantia" panose="02030602050306030303" pitchFamily="18" charset="0"/>
              </a:rPr>
              <a:t>  </a:t>
            </a:r>
            <a:r>
              <a:rPr lang="zh-CN" altLang="en-US" dirty="0">
                <a:solidFill>
                  <a:schemeClr val="tx1"/>
                </a:solidFill>
                <a:latin typeface="Constantia" panose="02030602050306030303" pitchFamily="18" charset="0"/>
              </a:rPr>
              <a:t>投资者可通过以下网址查询合法证券经营机构及从业人员信息，或向当地监管局进行核实</a:t>
            </a:r>
            <a:endParaRPr lang="zh-CN" altLang="en-US" dirty="0">
              <a:solidFill>
                <a:schemeClr val="tx1"/>
              </a:solidFill>
            </a:endParaRPr>
          </a:p>
        </p:txBody>
      </p:sp>
      <p:sp>
        <p:nvSpPr>
          <p:cNvPr id="5" name="Rectangle: Rounded Corners 4">
            <a:extLst>
              <a:ext uri="{FF2B5EF4-FFF2-40B4-BE49-F238E27FC236}">
                <a16:creationId xmlns:a16="http://schemas.microsoft.com/office/drawing/2014/main" id="{BCDD8EF7-FC38-41EC-B8C6-0543BDC4B6F0}"/>
              </a:ext>
            </a:extLst>
          </p:cNvPr>
          <p:cNvSpPr/>
          <p:nvPr/>
        </p:nvSpPr>
        <p:spPr>
          <a:xfrm>
            <a:off x="985115" y="601664"/>
            <a:ext cx="3148735" cy="84917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t>正规机构网站查询路径</a:t>
            </a:r>
          </a:p>
        </p:txBody>
      </p:sp>
      <p:sp>
        <p:nvSpPr>
          <p:cNvPr id="2" name="Rectangle 1">
            <a:extLst>
              <a:ext uri="{FF2B5EF4-FFF2-40B4-BE49-F238E27FC236}">
                <a16:creationId xmlns:a16="http://schemas.microsoft.com/office/drawing/2014/main" id="{0D3A9571-3475-4C2A-BBB4-1422A37B4541}"/>
              </a:ext>
            </a:extLst>
          </p:cNvPr>
          <p:cNvSpPr>
            <a:spLocks noChangeArrowheads="1"/>
          </p:cNvSpPr>
          <p:nvPr/>
        </p:nvSpPr>
        <p:spPr bwMode="auto">
          <a:xfrm>
            <a:off x="1137515" y="3261157"/>
            <a:ext cx="4558940" cy="166199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zh-CN" altLang="zh-CN" b="1" i="0" u="none" strike="noStrike" cap="none" normalizeH="0" baseline="0" dirty="0">
                <a:ln>
                  <a:noFill/>
                </a:ln>
                <a:solidFill>
                  <a:srgbClr val="333333"/>
                </a:solidFill>
                <a:effectLst/>
                <a:latin typeface="仿宋" panose="02010609060101010101" pitchFamily="49" charset="-122"/>
                <a:ea typeface="仿宋" panose="02010609060101010101" pitchFamily="49" charset="-122"/>
              </a:rPr>
              <a:t>证监会网站（www.csrc.gov.cn）</a:t>
            </a:r>
            <a:endParaRPr kumimoji="0" lang="zh-CN" altLang="zh-CN" b="1" i="0" u="none" strike="noStrike" cap="none" normalizeH="0" baseline="0" dirty="0">
              <a:ln>
                <a:noFill/>
              </a:ln>
              <a:solidFill>
                <a:schemeClr val="tx1"/>
              </a:solidFill>
              <a:effectLst/>
              <a:latin typeface="仿宋" panose="02010609060101010101" pitchFamily="49" charset="-122"/>
              <a:ea typeface="仿宋" panose="02010609060101010101" pitchFamily="49" charset="-122"/>
            </a:endParaRPr>
          </a:p>
          <a:p>
            <a:pPr marR="0" lvl="0" algn="l" defTabSz="914400" rtl="0" eaLnBrk="0" fontAlgn="base" latinLnBrk="0" hangingPunct="0">
              <a:lnSpc>
                <a:spcPct val="100000"/>
              </a:lnSpc>
              <a:spcBef>
                <a:spcPct val="0"/>
              </a:spcBef>
              <a:spcAft>
                <a:spcPct val="0"/>
              </a:spcAft>
              <a:buClrTx/>
              <a:buSzTx/>
              <a:tabLst/>
            </a:pPr>
            <a:endParaRPr kumimoji="0" lang="zh-CN" altLang="zh-CN" b="1" i="0" u="none" strike="noStrike" cap="none" normalizeH="0" baseline="0" dirty="0">
              <a:ln>
                <a:noFill/>
              </a:ln>
              <a:solidFill>
                <a:schemeClr val="tx1"/>
              </a:solidFill>
              <a:effectLst/>
              <a:latin typeface="仿宋" panose="02010609060101010101" pitchFamily="49" charset="-122"/>
              <a:ea typeface="仿宋" panose="02010609060101010101" pitchFamily="49" charset="-122"/>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zh-CN" altLang="zh-CN" b="1" i="0" u="none" strike="noStrike" cap="none" normalizeH="0" baseline="0" dirty="0">
                <a:ln>
                  <a:noFill/>
                </a:ln>
                <a:solidFill>
                  <a:srgbClr val="333333"/>
                </a:solidFill>
                <a:effectLst/>
                <a:latin typeface="仿宋" panose="02010609060101010101" pitchFamily="49" charset="-122"/>
                <a:ea typeface="仿宋" panose="02010609060101010101" pitchFamily="49" charset="-122"/>
              </a:rPr>
              <a:t>中国证券业协会网站</a:t>
            </a:r>
            <a:r>
              <a:rPr lang="zh-CN" altLang="zh-CN" b="1" dirty="0">
                <a:solidFill>
                  <a:srgbClr val="333333"/>
                </a:solidFill>
                <a:latin typeface="仿宋" panose="02010609060101010101" pitchFamily="49" charset="-122"/>
                <a:ea typeface="仿宋" panose="02010609060101010101" pitchFamily="49" charset="-122"/>
              </a:rPr>
              <a:t>（</a:t>
            </a:r>
            <a:r>
              <a:rPr lang="zh-CN" altLang="zh-CN" b="1" dirty="0">
                <a:solidFill>
                  <a:srgbClr val="333333"/>
                </a:solidFill>
                <a:latin typeface="仿宋" panose="02010609060101010101" pitchFamily="49" charset="-122"/>
                <a:ea typeface="仿宋" panose="02010609060101010101" pitchFamily="49" charset="-122"/>
                <a:hlinkClick r:id="rId2">
                  <a:extLst>
                    <a:ext uri="{A12FA001-AC4F-418D-AE19-62706E023703}">
                      <ahyp:hlinkClr xmlns:ahyp="http://schemas.microsoft.com/office/drawing/2018/hyperlinkcolor" val="tx"/>
                    </a:ext>
                  </a:extLst>
                </a:hlinkClick>
              </a:rPr>
              <a:t>www.sac.net.cn</a:t>
            </a:r>
            <a:r>
              <a:rPr lang="zh-CN" altLang="zh-CN" b="1" dirty="0">
                <a:solidFill>
                  <a:srgbClr val="333333"/>
                </a:solidFill>
                <a:latin typeface="仿宋" panose="02010609060101010101" pitchFamily="49" charset="-122"/>
                <a:ea typeface="仿宋" panose="02010609060101010101" pitchFamily="49" charset="-122"/>
              </a:rPr>
              <a:t>）</a:t>
            </a:r>
            <a:endParaRPr lang="en-US" altLang="zh-CN" b="1" dirty="0">
              <a:solidFill>
                <a:srgbClr val="333333"/>
              </a:solidFill>
              <a:latin typeface="仿宋" panose="02010609060101010101" pitchFamily="49" charset="-122"/>
              <a:ea typeface="仿宋" panose="02010609060101010101" pitchFamily="49" charset="-122"/>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zh-CN" b="1" i="0" u="none" strike="noStrike" cap="none" normalizeH="0" baseline="0" dirty="0">
              <a:ln>
                <a:noFill/>
              </a:ln>
              <a:solidFill>
                <a:srgbClr val="333333"/>
              </a:solidFill>
              <a:effectLst/>
              <a:latin typeface="仿宋" panose="02010609060101010101" pitchFamily="49" charset="-122"/>
              <a:ea typeface="仿宋" panose="02010609060101010101" pitchFamily="49" charset="-122"/>
            </a:endParaRPr>
          </a:p>
          <a:p>
            <a:pPr marL="171450" indent="-171450">
              <a:buFont typeface="Arial" panose="020B0604020202020204" pitchFamily="34" charset="0"/>
              <a:buChar char="•"/>
            </a:pPr>
            <a:r>
              <a:rPr lang="zh-CN" altLang="en-US" b="1" dirty="0">
                <a:solidFill>
                  <a:srgbClr val="333333"/>
                </a:solidFill>
                <a:latin typeface="仿宋" panose="02010609060101010101" pitchFamily="49" charset="-122"/>
                <a:ea typeface="仿宋" panose="02010609060101010101" pitchFamily="49" charset="-122"/>
              </a:rPr>
              <a:t>中国期货业协会网站（</a:t>
            </a:r>
            <a:r>
              <a:rPr lang="es-ES" altLang="zh-CN" b="1" dirty="0">
                <a:solidFill>
                  <a:srgbClr val="333333"/>
                </a:solidFill>
                <a:latin typeface="仿宋" panose="02010609060101010101" pitchFamily="49" charset="-122"/>
                <a:ea typeface="仿宋" panose="02010609060101010101" pitchFamily="49" charset="-122"/>
                <a:hlinkClick r:id="rId3">
                  <a:extLst>
                    <a:ext uri="{A12FA001-AC4F-418D-AE19-62706E023703}">
                      <ahyp:hlinkClr xmlns:ahyp="http://schemas.microsoft.com/office/drawing/2018/hyperlinkcolor" val="tx"/>
                    </a:ext>
                  </a:extLst>
                </a:hlinkClick>
              </a:rPr>
              <a:t>www.cfachina.org</a:t>
            </a:r>
            <a:r>
              <a:rPr lang="zh-CN" altLang="es-ES" b="1" dirty="0">
                <a:solidFill>
                  <a:srgbClr val="333333"/>
                </a:solidFill>
                <a:latin typeface="仿宋" panose="02010609060101010101" pitchFamily="49" charset="-122"/>
                <a:ea typeface="仿宋" panose="02010609060101010101" pitchFamily="49" charset="-122"/>
              </a:rPr>
              <a:t>）</a:t>
            </a:r>
            <a:endParaRPr lang="en-US" altLang="zh-CN" b="1" dirty="0">
              <a:solidFill>
                <a:srgbClr val="333333"/>
              </a:solidFill>
              <a:latin typeface="仿宋" panose="02010609060101010101" pitchFamily="49" charset="-122"/>
              <a:ea typeface="仿宋" panose="02010609060101010101" pitchFamily="49" charset="-122"/>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zh-CN" altLang="zh-CN" b="0" i="0" u="none" strike="noStrike" cap="none" normalizeH="0" baseline="0" dirty="0">
              <a:ln>
                <a:noFill/>
              </a:ln>
              <a:solidFill>
                <a:schemeClr val="tx1"/>
              </a:solidFill>
              <a:effectLst/>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339009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2656</TotalTime>
  <Words>1170</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等线</vt:lpstr>
      <vt:lpstr>等线 Light</vt:lpstr>
      <vt:lpstr>仿宋</vt:lpstr>
      <vt:lpstr>Arial</vt:lpstr>
      <vt:lpstr>Constantia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Dandan (MOPN 52) CWR</dc:creator>
  <cp:lastModifiedBy>Li, Dandan (MOPN 52) CWR</cp:lastModifiedBy>
  <cp:revision>18</cp:revision>
  <dcterms:created xsi:type="dcterms:W3CDTF">2022-09-20T05:49:38Z</dcterms:created>
  <dcterms:modified xsi:type="dcterms:W3CDTF">2022-09-22T02:06:01Z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Sensitivity">
    <vt:lpwstr>Unrestricted</vt:lpwstr>
  </property>
  <property fmtid="{D5CDD505-2E9C-101B-9397-08002B2CF9AE}" pid="3" name="MSIP_Label_f3732d58-8c18-4bab-8f62-1159a69060e9_Extended_MSFT_Method">
    <vt:lpwstr>Manual</vt:lpwstr>
  </property>
  <property fmtid="{D5CDD505-2E9C-101B-9397-08002B2CF9AE}" pid="4" name="MSIP_Label_f3732d58-8c18-4bab-8f62-1159a69060e9_ActionId">
    <vt:lpwstr>74a3e4b2-ac5f-4430-ab49-40520d45568d</vt:lpwstr>
  </property>
  <property fmtid="{D5CDD505-2E9C-101B-9397-08002B2CF9AE}" pid="5" name="MSIP_Label_f3732d58-8c18-4bab-8f62-1159a69060e9_Application">
    <vt:lpwstr>Microsoft Azure Information Protection</vt:lpwstr>
  </property>
  <property fmtid="{D5CDD505-2E9C-101B-9397-08002B2CF9AE}" pid="6" name="MSIP_Label_f3732d58-8c18-4bab-8f62-1159a69060e9_Name">
    <vt:lpwstr>Unrestricted</vt:lpwstr>
  </property>
  <property fmtid="{D5CDD505-2E9C-101B-9397-08002B2CF9AE}" pid="7" name="MSIP_Label_f3732d58-8c18-4bab-8f62-1159a69060e9_SetDate">
    <vt:lpwstr>2022-09-30T03:25:47.3761618Z</vt:lpwstr>
  </property>
  <property fmtid="{D5CDD505-2E9C-101B-9397-08002B2CF9AE}" pid="8" name="MSIP_Label_f3732d58-8c18-4bab-8f62-1159a69060e9_Owner">
    <vt:lpwstr>yvonne.shi@credit-suisse.com</vt:lpwstr>
  </property>
  <property fmtid="{D5CDD505-2E9C-101B-9397-08002B2CF9AE}" pid="9" name="MSIP_Label_f3732d58-8c18-4bab-8f62-1159a69060e9_SiteId">
    <vt:lpwstr>d0df3d96-c065-41c3-8c0b-5dcaa460ec33</vt:lpwstr>
  </property>
  <property fmtid="{D5CDD505-2E9C-101B-9397-08002B2CF9AE}" pid="10" name="MSIP_Label_f3732d58-8c18-4bab-8f62-1159a69060e9_Enabled">
    <vt:lpwstr>True</vt:lpwstr>
  </property>
</Properties>
</file>